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9" r:id="rId7"/>
    <p:sldId id="260" r:id="rId8"/>
    <p:sldId id="261" r:id="rId9"/>
    <p:sldId id="270" r:id="rId10"/>
    <p:sldId id="272" r:id="rId11"/>
    <p:sldId id="271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>
        <p:scale>
          <a:sx n="70" d="100"/>
          <a:sy n="70" d="100"/>
        </p:scale>
        <p:origin x="-136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BB8A-8985-4C9B-97D4-42114178CD1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2F28-9B05-4CF2-A6D6-D9C64B86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Launch: August 29, 2017 with ElaNa14</a:t>
            </a:r>
            <a:endParaRPr lang="en-US" sz="10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Made of electric and magnetic energy</a:t>
            </a:r>
            <a:r>
              <a:rPr lang="en-US" baseline="0" dirty="0" smtClean="0"/>
              <a:t> fields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Speed of 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Transmissions vibrates</a:t>
            </a:r>
            <a:r>
              <a:rPr lang="en-US" baseline="0" dirty="0" smtClean="0"/>
              <a:t> electrons to transfer energy from signal to electro waves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Receiving vibrates electrons so in sync to transfer energy from wave to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Antenna: steel,</a:t>
            </a:r>
            <a:r>
              <a:rPr lang="en-US" baseline="0" dirty="0" smtClean="0"/>
              <a:t> 17.8 cm long, 25 degrees from top of structure</a:t>
            </a:r>
          </a:p>
          <a:p>
            <a:r>
              <a:rPr lang="en-US" baseline="0" dirty="0" smtClean="0"/>
              <a:t>Talk about AX.25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Antenna: steel,</a:t>
            </a:r>
            <a:r>
              <a:rPr lang="en-US" baseline="0" dirty="0" smtClean="0"/>
              <a:t> 17.8 cm long, 25 degrees from top of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Antenna: steel,</a:t>
            </a:r>
            <a:r>
              <a:rPr lang="en-US" baseline="0" dirty="0" smtClean="0"/>
              <a:t> 17.8 cm long, 25 degrees from top of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Antenna: steel,</a:t>
            </a:r>
            <a:r>
              <a:rPr lang="en-US" baseline="0" dirty="0" smtClean="0"/>
              <a:t> 17.8 cm long, 25 degrees from top of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DB5-053C-4A03-A43C-A639DFD7A5D4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06B-5A5F-429A-A7AD-3B212B029397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394B-8975-418F-83D2-3D7C365B3062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923A-0D31-429A-AAEC-6FA77B12583E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8D81-FD20-475F-ADEA-5F3EAB6C175B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3436-6283-4B56-919C-4B5BAB19DA8C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089-DAE1-43C7-8C2D-FEF283AB8C7D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C529-6148-4DF1-95FD-A9AB0CA9D22D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AD9F-E88B-45CF-9641-562924C67FB0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8DBE-D7B5-45EC-A75D-6A88699536B3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F66-005D-4114-B470-65CC4967158A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2CEE-0F25-4A21-8633-CC50353DDC2E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89" y="150554"/>
            <a:ext cx="5770221" cy="64744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EagleSat</a:t>
            </a:r>
            <a:r>
              <a:rPr lang="en-US" sz="4000" b="1" dirty="0" smtClean="0"/>
              <a:t>-I</a:t>
            </a:r>
            <a:br>
              <a:rPr lang="en-US" sz="4000" b="1" dirty="0" smtClean="0"/>
            </a:br>
            <a:r>
              <a:rPr lang="en-US" sz="3100" b="1" dirty="0" smtClean="0"/>
              <a:t>Refining </a:t>
            </a:r>
            <a:r>
              <a:rPr lang="en-US" sz="3100" b="1" dirty="0"/>
              <a:t>Orbit Propagation </a:t>
            </a:r>
            <a:r>
              <a:rPr lang="en-US" sz="3100" b="1" dirty="0" smtClean="0"/>
              <a:t>Model of </a:t>
            </a:r>
            <a:r>
              <a:rPr lang="en-US" sz="3100" b="1" dirty="0"/>
              <a:t>Small Satellites using Cube Satellite and Amateur Radio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848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Deborah Jackson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Embry-Riddle Aeronautical University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 Aerospace Engineering, Freshman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63826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Presentation for </a:t>
            </a:r>
          </a:p>
          <a:p>
            <a:pPr algn="ctr"/>
            <a:r>
              <a:rPr lang="en-US" b="1" dirty="0" smtClean="0"/>
              <a:t>AZ/NASA Space Grant Symposium</a:t>
            </a:r>
          </a:p>
          <a:p>
            <a:pPr algn="ctr"/>
            <a:r>
              <a:rPr lang="en-US" dirty="0" smtClean="0"/>
              <a:t>April 21-22,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1611249" cy="20140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843" y1="14350" x2="49843" y2="14350"/>
                        <a14:foregroundMark x1="47962" y1="16592" x2="47962" y2="16592"/>
                        <a14:foregroundMark x1="46708" y1="21076" x2="46708" y2="21076"/>
                        <a14:foregroundMark x1="45768" y1="23318" x2="45768" y2="23318"/>
                        <a14:foregroundMark x1="21003" y1="55157" x2="21003" y2="55157"/>
                        <a14:foregroundMark x1="87461" y1="55157" x2="87461" y2="55157"/>
                        <a14:foregroundMark x1="84639" y1="62780" x2="84639" y2="62780"/>
                        <a14:foregroundMark x1="77429" y1="63229" x2="77429" y2="63229"/>
                        <a14:foregroundMark x1="68652" y1="64126" x2="68652" y2="64126"/>
                        <a14:foregroundMark x1="57367" y1="66816" x2="57367" y2="66816"/>
                        <a14:foregroundMark x1="49216" y1="66816" x2="49216" y2="66816"/>
                        <a14:foregroundMark x1="43887" y1="65022" x2="43887" y2="65022"/>
                        <a14:foregroundMark x1="32915" y1="64574" x2="32915" y2="64574"/>
                        <a14:foregroundMark x1="21630" y1="64126" x2="21630" y2="64126"/>
                        <a14:foregroundMark x1="26019" y1="86996" x2="84013" y2="86996"/>
                        <a14:foregroundMark x1="26019" y1="91928" x2="83699" y2="9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6888" r="9063"/>
          <a:stretch/>
        </p:blipFill>
        <p:spPr>
          <a:xfrm>
            <a:off x="779058" y="4424164"/>
            <a:ext cx="1891862" cy="1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Setup: Transmitting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09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2209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levator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Antenna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46482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6482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6" idx="0"/>
            <a:endCxn id="9" idx="1"/>
          </p:cNvCxnSpPr>
          <p:nvPr/>
        </p:nvCxnSpPr>
        <p:spPr>
          <a:xfrm flipV="1">
            <a:off x="1943100" y="2514600"/>
            <a:ext cx="8763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>
            <a:off x="1943100" y="3962400"/>
            <a:ext cx="876300" cy="1047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>
            <a:off x="4267200" y="25146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  <a:endCxn id="14" idx="1"/>
          </p:cNvCxnSpPr>
          <p:nvPr/>
        </p:nvCxnSpPr>
        <p:spPr>
          <a:xfrm>
            <a:off x="4267200" y="49530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  <a:endCxn id="12" idx="2"/>
          </p:cNvCxnSpPr>
          <p:nvPr/>
        </p:nvCxnSpPr>
        <p:spPr>
          <a:xfrm flipV="1">
            <a:off x="6400800" y="3962400"/>
            <a:ext cx="7239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Setup: Receiving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ntenna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81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6" idx="3"/>
            <a:endCxn id="18" idx="1"/>
          </p:cNvCxnSpPr>
          <p:nvPr/>
        </p:nvCxnSpPr>
        <p:spPr>
          <a:xfrm>
            <a:off x="1676400" y="36576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7400" y="3352800"/>
            <a:ext cx="1447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Pre-amp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8" idx="3"/>
            <a:endCxn id="14" idx="1"/>
          </p:cNvCxnSpPr>
          <p:nvPr/>
        </p:nvCxnSpPr>
        <p:spPr>
          <a:xfrm>
            <a:off x="3505200" y="3657600"/>
            <a:ext cx="342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  <a:endCxn id="12" idx="1"/>
          </p:cNvCxnSpPr>
          <p:nvPr/>
        </p:nvCxnSpPr>
        <p:spPr>
          <a:xfrm>
            <a:off x="7086600" y="36576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3" idx="1"/>
          </p:cNvCxnSpPr>
          <p:nvPr/>
        </p:nvCxnSpPr>
        <p:spPr>
          <a:xfrm>
            <a:off x="5295900" y="3657600"/>
            <a:ext cx="342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Estimated Life span: 2-5 years</a:t>
            </a:r>
          </a:p>
          <a:p>
            <a:r>
              <a:rPr lang="en-US" sz="2400" dirty="0" smtClean="0"/>
              <a:t>GPS data will analyze propagation models for small satellites</a:t>
            </a:r>
          </a:p>
          <a:p>
            <a:pPr lvl="1"/>
            <a:r>
              <a:rPr lang="en-US" sz="2000" dirty="0" smtClean="0"/>
              <a:t>Observe</a:t>
            </a:r>
          </a:p>
          <a:p>
            <a:pPr lvl="1"/>
            <a:r>
              <a:rPr lang="en-US" sz="2000" dirty="0" smtClean="0"/>
              <a:t>Propagate for future</a:t>
            </a:r>
          </a:p>
          <a:p>
            <a:pPr lvl="1"/>
            <a:r>
              <a:rPr lang="en-US" sz="2000" dirty="0" smtClean="0"/>
              <a:t>Observe</a:t>
            </a:r>
          </a:p>
          <a:p>
            <a:pPr lvl="1"/>
            <a:r>
              <a:rPr lang="en-US" sz="2000" smtClean="0"/>
              <a:t>Present discrepancies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Gary Yale</a:t>
            </a:r>
          </a:p>
          <a:p>
            <a:r>
              <a:rPr lang="en-US" sz="2000" dirty="0" smtClean="0"/>
              <a:t>Delbert Conn</a:t>
            </a:r>
          </a:p>
          <a:p>
            <a:r>
              <a:rPr lang="en-US" sz="2000" dirty="0" smtClean="0"/>
              <a:t>Sean </a:t>
            </a:r>
            <a:r>
              <a:rPr lang="en-US" sz="2000" dirty="0" err="1" smtClean="0"/>
              <a:t>Akana</a:t>
            </a:r>
            <a:endParaRPr lang="en-US" sz="2000" dirty="0" smtClean="0"/>
          </a:p>
          <a:p>
            <a:r>
              <a:rPr lang="en-US" sz="2000" dirty="0" smtClean="0"/>
              <a:t>EagleSat-1 Team</a:t>
            </a:r>
          </a:p>
          <a:p>
            <a:r>
              <a:rPr lang="en-US" sz="2000" dirty="0" smtClean="0"/>
              <a:t>Embry-Riddle Aeronautical University</a:t>
            </a:r>
          </a:p>
          <a:p>
            <a:r>
              <a:rPr lang="en-US" sz="2000" dirty="0" smtClean="0"/>
              <a:t>NASA Arizona Space </a:t>
            </a:r>
            <a:r>
              <a:rPr lang="en-US" sz="2000" dirty="0" smtClean="0"/>
              <a:t>Grant Consortium</a:t>
            </a:r>
          </a:p>
          <a:p>
            <a:r>
              <a:rPr lang="en-US" sz="2000" dirty="0" smtClean="0"/>
              <a:t>Wood &amp; Douglas (UK)</a:t>
            </a:r>
          </a:p>
          <a:p>
            <a:r>
              <a:rPr lang="en-US" sz="2000" dirty="0" smtClean="0"/>
              <a:t>Ignit</a:t>
            </a:r>
            <a:r>
              <a:rPr lang="en-US" sz="2000" dirty="0" smtClean="0"/>
              <a:t>e Undergraduate Research</a:t>
            </a:r>
          </a:p>
          <a:p>
            <a:r>
              <a:rPr lang="en-US" sz="2000" dirty="0" smtClean="0"/>
              <a:t>Arizona Near Space Research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4369"/>
            <a:ext cx="1901952" cy="77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74769"/>
            <a:ext cx="896112" cy="1383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825745"/>
            <a:ext cx="1883664" cy="432816"/>
          </a:xfrm>
          <a:prstGeom prst="rect">
            <a:avLst/>
          </a:prstGeom>
        </p:spPr>
      </p:pic>
      <p:pic>
        <p:nvPicPr>
          <p:cNvPr id="9" name="Picture 8" descr="Image result for wood and dougl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45101"/>
            <a:ext cx="1161288" cy="11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adaw.org/images/ANSR_logo2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40031"/>
            <a:ext cx="1104662" cy="121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8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8" y="150553"/>
            <a:ext cx="5977843" cy="67074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Please feel free to contact me: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Deborah Jackson</a:t>
            </a:r>
          </a:p>
          <a:p>
            <a:pPr marL="0" indent="0" algn="ctr">
              <a:buNone/>
            </a:pPr>
            <a:r>
              <a:rPr lang="en-US" sz="2400" dirty="0" smtClean="0"/>
              <a:t>(503) 913-7872</a:t>
            </a:r>
          </a:p>
          <a:p>
            <a:pPr marL="0" indent="0" algn="ctr">
              <a:buNone/>
            </a:pPr>
            <a:r>
              <a:rPr lang="en-US" sz="2400" dirty="0" smtClean="0"/>
              <a:t>JACKSD40@my.erau.edu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Mission Statement</a:t>
            </a:r>
          </a:p>
          <a:p>
            <a:r>
              <a:rPr lang="en-US" sz="2400" dirty="0" smtClean="0"/>
              <a:t>Satellite Structure</a:t>
            </a:r>
          </a:p>
          <a:p>
            <a:r>
              <a:rPr lang="en-US" sz="2400" dirty="0" smtClean="0"/>
              <a:t>Orbital Data Format</a:t>
            </a:r>
          </a:p>
          <a:p>
            <a:r>
              <a:rPr lang="en-US" sz="2400" dirty="0" smtClean="0"/>
              <a:t>Amateur Radio Theory</a:t>
            </a:r>
          </a:p>
          <a:p>
            <a:r>
              <a:rPr lang="en-US" sz="2400" dirty="0" smtClean="0"/>
              <a:t>EagleSat-1 Radio Setup</a:t>
            </a:r>
          </a:p>
          <a:p>
            <a:r>
              <a:rPr lang="en-US" sz="2400" dirty="0" smtClean="0"/>
              <a:t>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Mission: analyze orbit propagations for cube satellite orbital decay</a:t>
            </a:r>
          </a:p>
          <a:p>
            <a:pPr lvl="1"/>
            <a:r>
              <a:rPr lang="en-US" sz="2000" dirty="0" smtClean="0"/>
              <a:t>Orbital decay difficult to predict</a:t>
            </a:r>
          </a:p>
          <a:p>
            <a:pPr lvl="1"/>
            <a:r>
              <a:rPr lang="en-US" sz="2000" dirty="0" smtClean="0"/>
              <a:t>Less accurate further in future</a:t>
            </a:r>
          </a:p>
          <a:p>
            <a:pPr lvl="1"/>
            <a:r>
              <a:rPr lang="en-US" sz="2000" dirty="0" smtClean="0"/>
              <a:t>Pave way for future </a:t>
            </a:r>
            <a:r>
              <a:rPr lang="en-US" sz="2000" dirty="0" smtClean="0"/>
              <a:t>space missions</a:t>
            </a:r>
            <a:endParaRPr lang="en-US" sz="2000" dirty="0" smtClean="0"/>
          </a:p>
          <a:p>
            <a:r>
              <a:rPr lang="en-US" sz="2400" dirty="0" smtClean="0"/>
              <a:t>My job: Communications</a:t>
            </a:r>
          </a:p>
          <a:p>
            <a:pPr lvl="1"/>
            <a:r>
              <a:rPr lang="en-US" sz="2000" dirty="0" smtClean="0"/>
              <a:t>Collect data via amateur (ham) </a:t>
            </a:r>
            <a:r>
              <a:rPr lang="en-US" sz="2000" dirty="0" smtClean="0"/>
              <a:t>radio</a:t>
            </a:r>
          </a:p>
          <a:p>
            <a:pPr lvl="1"/>
            <a:r>
              <a:rPr lang="en-US" sz="2000" dirty="0" smtClean="0"/>
              <a:t>Build orbital decay model from data</a:t>
            </a:r>
            <a:endParaRPr lang="en-US" sz="2000" dirty="0" smtClean="0"/>
          </a:p>
        </p:txBody>
      </p:sp>
      <p:sp>
        <p:nvSpPr>
          <p:cNvPr id="4" name="AutoShape 2" descr="Displaying WP_20161025_19_31_55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r="20478"/>
          <a:stretch/>
        </p:blipFill>
        <p:spPr bwMode="auto">
          <a:xfrm>
            <a:off x="5562600" y="3609514"/>
            <a:ext cx="3048000" cy="27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914400" y="2743200"/>
            <a:ext cx="3048000" cy="533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914400" y="3584630"/>
            <a:ext cx="3048000" cy="533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 burner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914400" y="4495800"/>
            <a:ext cx="3048000" cy="533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Super </a:t>
            </a:r>
            <a:r>
              <a:rPr lang="en-US" dirty="0" smtClean="0">
                <a:solidFill>
                  <a:schemeClr val="tx1"/>
                </a:solidFill>
              </a:rPr>
              <a:t>Capacitor Power Bank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914400" y="5368225"/>
            <a:ext cx="3048000" cy="533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Motherboard (OBC)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1371600" y="1962471"/>
            <a:ext cx="2133600" cy="533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utoShape 2" descr="Displaying WP_20161025_18_53_30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2" b="19245"/>
          <a:stretch/>
        </p:blipFill>
        <p:spPr bwMode="auto">
          <a:xfrm>
            <a:off x="4648200" y="2018555"/>
            <a:ext cx="3763657" cy="38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Data: RMC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$</a:t>
            </a:r>
            <a:r>
              <a:rPr lang="en-US" sz="2000" dirty="0" smtClean="0"/>
              <a:t>GPRMC,123519,A,4807.038,N,01131.000,E,022.4,084.4,230394,003.1,W*6A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99" y="3138767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Recommended Minimum sentence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957935"/>
            <a:ext cx="1219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 taken at 12:35:19 UTC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352800"/>
            <a:ext cx="1219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Status A = active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V = void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3990201"/>
            <a:ext cx="18008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Latitude 48 </a:t>
            </a:r>
            <a:r>
              <a:rPr lang="en-US" sz="1200" dirty="0" err="1" smtClean="0"/>
              <a:t>deg</a:t>
            </a:r>
            <a:r>
              <a:rPr lang="en-US" sz="1200" dirty="0" smtClean="0"/>
              <a:t> 07.038’ 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433465"/>
            <a:ext cx="18723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Longitude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31.000’ 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110335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Speed over ground (Knots)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352800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Track angle (degrees True)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endCxn id="25" idx="2"/>
          </p:cNvCxnSpPr>
          <p:nvPr/>
        </p:nvCxnSpPr>
        <p:spPr>
          <a:xfrm flipV="1">
            <a:off x="928299" y="2622842"/>
            <a:ext cx="76201" cy="486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26" idx="2"/>
          </p:cNvCxnSpPr>
          <p:nvPr/>
        </p:nvCxnSpPr>
        <p:spPr>
          <a:xfrm flipV="1">
            <a:off x="1524000" y="2622842"/>
            <a:ext cx="377527" cy="1335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27" idx="2"/>
          </p:cNvCxnSpPr>
          <p:nvPr/>
        </p:nvCxnSpPr>
        <p:spPr>
          <a:xfrm flipV="1">
            <a:off x="2362200" y="2622844"/>
            <a:ext cx="60628" cy="729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28" idx="2"/>
          </p:cNvCxnSpPr>
          <p:nvPr/>
        </p:nvCxnSpPr>
        <p:spPr>
          <a:xfrm flipH="1" flipV="1">
            <a:off x="3176200" y="2622844"/>
            <a:ext cx="238804" cy="136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  <a:endCxn id="29" idx="2"/>
          </p:cNvCxnSpPr>
          <p:nvPr/>
        </p:nvCxnSpPr>
        <p:spPr>
          <a:xfrm flipV="1">
            <a:off x="4365171" y="2624561"/>
            <a:ext cx="99480" cy="808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  <a:endCxn id="30" idx="2"/>
          </p:cNvCxnSpPr>
          <p:nvPr/>
        </p:nvCxnSpPr>
        <p:spPr>
          <a:xfrm flipV="1">
            <a:off x="5334000" y="2625351"/>
            <a:ext cx="126462" cy="1484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181144" y="2649252"/>
            <a:ext cx="130069" cy="714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29400" y="4001869"/>
            <a:ext cx="11984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Date: March 23, 1994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36" idx="0"/>
            <a:endCxn id="32" idx="2"/>
          </p:cNvCxnSpPr>
          <p:nvPr/>
        </p:nvCxnSpPr>
        <p:spPr>
          <a:xfrm flipH="1" flipV="1">
            <a:off x="6864738" y="2625958"/>
            <a:ext cx="363887" cy="137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39000" y="3276600"/>
            <a:ext cx="8312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Magnetic Variation</a:t>
            </a:r>
            <a:endParaRPr lang="en-US" sz="1200" dirty="0"/>
          </a:p>
        </p:txBody>
      </p:sp>
      <p:cxnSp>
        <p:nvCxnSpPr>
          <p:cNvPr id="42" name="Straight Arrow Connector 41"/>
          <p:cNvCxnSpPr>
            <a:stCxn id="40" idx="0"/>
            <a:endCxn id="33" idx="2"/>
          </p:cNvCxnSpPr>
          <p:nvPr/>
        </p:nvCxnSpPr>
        <p:spPr>
          <a:xfrm flipV="1">
            <a:off x="7654650" y="2625958"/>
            <a:ext cx="80453" cy="650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80589" y="3881735"/>
            <a:ext cx="8348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Checksum data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4" idx="0"/>
            <a:endCxn id="34" idx="2"/>
          </p:cNvCxnSpPr>
          <p:nvPr/>
        </p:nvCxnSpPr>
        <p:spPr>
          <a:xfrm flipH="1" flipV="1">
            <a:off x="8389807" y="2625570"/>
            <a:ext cx="108188" cy="125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ket 24"/>
          <p:cNvSpPr/>
          <p:nvPr/>
        </p:nvSpPr>
        <p:spPr>
          <a:xfrm rot="5400000" flipV="1">
            <a:off x="981640" y="2146256"/>
            <a:ext cx="45719" cy="907452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/>
          <p:cNvSpPr/>
          <p:nvPr/>
        </p:nvSpPr>
        <p:spPr>
          <a:xfrm rot="5400000" flipV="1">
            <a:off x="1878080" y="2229316"/>
            <a:ext cx="46893" cy="740159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 rot="5400000" flipV="1">
            <a:off x="2399967" y="2494310"/>
            <a:ext cx="45721" cy="211347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/>
          <p:cNvSpPr/>
          <p:nvPr/>
        </p:nvSpPr>
        <p:spPr>
          <a:xfrm rot="5400000" flipV="1">
            <a:off x="3149977" y="2025121"/>
            <a:ext cx="52445" cy="1143001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/>
          <p:cNvSpPr/>
          <p:nvPr/>
        </p:nvSpPr>
        <p:spPr>
          <a:xfrm rot="5400000" flipV="1">
            <a:off x="4440346" y="1959505"/>
            <a:ext cx="48609" cy="1281502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/>
          <p:cNvSpPr/>
          <p:nvPr/>
        </p:nvSpPr>
        <p:spPr>
          <a:xfrm rot="5400000" flipV="1">
            <a:off x="5437602" y="2347951"/>
            <a:ext cx="45719" cy="509080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/>
          <p:cNvSpPr/>
          <p:nvPr/>
        </p:nvSpPr>
        <p:spPr>
          <a:xfrm rot="5400000" flipV="1">
            <a:off x="6083597" y="2359025"/>
            <a:ext cx="45719" cy="481914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/>
          <p:cNvSpPr/>
          <p:nvPr/>
        </p:nvSpPr>
        <p:spPr>
          <a:xfrm rot="5400000" flipV="1">
            <a:off x="6841878" y="2241785"/>
            <a:ext cx="45719" cy="722626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/>
          <p:cNvSpPr/>
          <p:nvPr/>
        </p:nvSpPr>
        <p:spPr>
          <a:xfrm rot="5400000" flipV="1">
            <a:off x="7712243" y="2184800"/>
            <a:ext cx="45719" cy="836597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ket 33"/>
          <p:cNvSpPr/>
          <p:nvPr/>
        </p:nvSpPr>
        <p:spPr>
          <a:xfrm rot="5400000" flipV="1">
            <a:off x="8366947" y="2417790"/>
            <a:ext cx="45719" cy="369840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Data: GGA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/>
              <a:t>$GPGGA,123519,4807.038,N,01131.000,E,1,08,0.9,545.4,M,46.9,M,,*47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99" y="3138767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Recommended Minimum sentence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81735"/>
            <a:ext cx="1219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 taken at 12:35:19 UTC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80592" y="3533001"/>
            <a:ext cx="18008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Latitude 48 </a:t>
            </a:r>
            <a:r>
              <a:rPr lang="en-US" sz="1200" dirty="0" err="1" smtClean="0"/>
              <a:t>deg</a:t>
            </a:r>
            <a:r>
              <a:rPr lang="en-US" sz="1200" dirty="0" smtClean="0"/>
              <a:t> 07.038’ 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124200"/>
            <a:ext cx="18723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Longitude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31.000’ 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262735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Number of </a:t>
            </a:r>
            <a:r>
              <a:rPr lang="en-US" sz="1200" dirty="0"/>
              <a:t>s</a:t>
            </a:r>
            <a:r>
              <a:rPr lang="en-US" sz="1200" dirty="0" smtClean="0"/>
              <a:t>atellites tracked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505200"/>
            <a:ext cx="885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dilution of position 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endCxn id="33" idx="2"/>
          </p:cNvCxnSpPr>
          <p:nvPr/>
        </p:nvCxnSpPr>
        <p:spPr>
          <a:xfrm flipV="1">
            <a:off x="928299" y="2598297"/>
            <a:ext cx="675375" cy="540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41" idx="2"/>
          </p:cNvCxnSpPr>
          <p:nvPr/>
        </p:nvCxnSpPr>
        <p:spPr>
          <a:xfrm flipV="1">
            <a:off x="1447800" y="2597406"/>
            <a:ext cx="968976" cy="1284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43" idx="2"/>
          </p:cNvCxnSpPr>
          <p:nvPr/>
        </p:nvCxnSpPr>
        <p:spPr>
          <a:xfrm flipV="1">
            <a:off x="2680996" y="2597406"/>
            <a:ext cx="664806" cy="935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  <a:endCxn id="45" idx="2"/>
          </p:cNvCxnSpPr>
          <p:nvPr/>
        </p:nvCxnSpPr>
        <p:spPr>
          <a:xfrm flipV="1">
            <a:off x="3984171" y="2604903"/>
            <a:ext cx="547395" cy="519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  <a:endCxn id="48" idx="2"/>
          </p:cNvCxnSpPr>
          <p:nvPr/>
        </p:nvCxnSpPr>
        <p:spPr>
          <a:xfrm flipV="1">
            <a:off x="5410200" y="2598297"/>
            <a:ext cx="45356" cy="1664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  <a:endCxn id="49" idx="2"/>
          </p:cNvCxnSpPr>
          <p:nvPr/>
        </p:nvCxnSpPr>
        <p:spPr>
          <a:xfrm flipH="1" flipV="1">
            <a:off x="5791919" y="2598297"/>
            <a:ext cx="137418" cy="906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400" y="4916269"/>
            <a:ext cx="13959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Altitude (Meters above </a:t>
            </a:r>
            <a:r>
              <a:rPr lang="en-US" sz="1200" dirty="0"/>
              <a:t>mean sea </a:t>
            </a:r>
            <a:r>
              <a:rPr lang="en-US" sz="1200" dirty="0" smtClean="0"/>
              <a:t>level)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36" idx="0"/>
            <a:endCxn id="50" idx="2"/>
          </p:cNvCxnSpPr>
          <p:nvPr/>
        </p:nvCxnSpPr>
        <p:spPr>
          <a:xfrm flipH="1" flipV="1">
            <a:off x="6331550" y="2616966"/>
            <a:ext cx="233848" cy="2299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3200" y="3685400"/>
            <a:ext cx="119784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Height of geoid (mean sea level) above WGS84 ellipsoid</a:t>
            </a:r>
          </a:p>
        </p:txBody>
      </p:sp>
      <p:cxnSp>
        <p:nvCxnSpPr>
          <p:cNvPr id="42" name="Straight Arrow Connector 41"/>
          <p:cNvCxnSpPr>
            <a:stCxn id="40" idx="0"/>
            <a:endCxn id="51" idx="2"/>
          </p:cNvCxnSpPr>
          <p:nvPr/>
        </p:nvCxnSpPr>
        <p:spPr>
          <a:xfrm flipH="1" flipV="1">
            <a:off x="7122196" y="2616966"/>
            <a:ext cx="29926" cy="1068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39971" y="3348335"/>
            <a:ext cx="8754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Checksum data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4" idx="0"/>
            <a:endCxn id="52" idx="2"/>
          </p:cNvCxnSpPr>
          <p:nvPr/>
        </p:nvCxnSpPr>
        <p:spPr>
          <a:xfrm flipH="1" flipV="1">
            <a:off x="7751043" y="2616967"/>
            <a:ext cx="726643" cy="731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3546901"/>
            <a:ext cx="687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 Quality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8" idx="0"/>
            <a:endCxn id="47" idx="2"/>
          </p:cNvCxnSpPr>
          <p:nvPr/>
        </p:nvCxnSpPr>
        <p:spPr>
          <a:xfrm flipV="1">
            <a:off x="4915556" y="2615327"/>
            <a:ext cx="292336" cy="931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ket 32"/>
          <p:cNvSpPr/>
          <p:nvPr/>
        </p:nvSpPr>
        <p:spPr>
          <a:xfrm rot="5400000" flipV="1">
            <a:off x="1580814" y="2121711"/>
            <a:ext cx="45719" cy="9074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ket 40"/>
          <p:cNvSpPr/>
          <p:nvPr/>
        </p:nvSpPr>
        <p:spPr>
          <a:xfrm rot="5400000" flipV="1">
            <a:off x="2393916" y="2248120"/>
            <a:ext cx="45719" cy="65285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ket 42"/>
          <p:cNvSpPr/>
          <p:nvPr/>
        </p:nvSpPr>
        <p:spPr>
          <a:xfrm rot="5400000" flipV="1">
            <a:off x="3319639" y="2030845"/>
            <a:ext cx="52326" cy="108079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ket 44"/>
          <p:cNvSpPr/>
          <p:nvPr/>
        </p:nvSpPr>
        <p:spPr>
          <a:xfrm rot="5400000" flipV="1">
            <a:off x="4505403" y="2004906"/>
            <a:ext cx="52326" cy="114766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ket 46"/>
          <p:cNvSpPr/>
          <p:nvPr/>
        </p:nvSpPr>
        <p:spPr>
          <a:xfrm rot="5400000" flipV="1">
            <a:off x="5185032" y="2537456"/>
            <a:ext cx="45719" cy="11002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 rot="5400000" flipV="1">
            <a:off x="5432696" y="2433960"/>
            <a:ext cx="45719" cy="28295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ket 48"/>
          <p:cNvSpPr/>
          <p:nvPr/>
        </p:nvSpPr>
        <p:spPr>
          <a:xfrm rot="5400000" flipV="1">
            <a:off x="5769059" y="2433960"/>
            <a:ext cx="45719" cy="28295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ket 49"/>
          <p:cNvSpPr/>
          <p:nvPr/>
        </p:nvSpPr>
        <p:spPr>
          <a:xfrm rot="5400000" flipV="1">
            <a:off x="6299356" y="2210721"/>
            <a:ext cx="64387" cy="74810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/>
          <p:cNvSpPr/>
          <p:nvPr/>
        </p:nvSpPr>
        <p:spPr>
          <a:xfrm rot="5400000" flipV="1">
            <a:off x="7090002" y="2252368"/>
            <a:ext cx="64387" cy="66480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ket 51"/>
          <p:cNvSpPr/>
          <p:nvPr/>
        </p:nvSpPr>
        <p:spPr>
          <a:xfrm rot="5400000" flipV="1">
            <a:off x="7728183" y="2420350"/>
            <a:ext cx="45719" cy="34751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3400" y="4724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Fix quality: </a:t>
            </a:r>
            <a:r>
              <a:rPr lang="en-US" sz="1200" dirty="0" smtClean="0"/>
              <a:t>	0 </a:t>
            </a:r>
            <a:r>
              <a:rPr lang="en-US" sz="1200" dirty="0"/>
              <a:t>= </a:t>
            </a:r>
            <a:r>
              <a:rPr lang="en-US" sz="1200" dirty="0" smtClean="0"/>
              <a:t>invalid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1 </a:t>
            </a:r>
            <a:r>
              <a:rPr lang="en-US" sz="1200" dirty="0"/>
              <a:t>= </a:t>
            </a:r>
            <a:r>
              <a:rPr lang="en-US" sz="1200" dirty="0" smtClean="0"/>
              <a:t>GPS fix (SPS)</a:t>
            </a:r>
            <a:endParaRPr lang="en-US" sz="1200" dirty="0"/>
          </a:p>
          <a:p>
            <a:r>
              <a:rPr lang="en-US" sz="1200" dirty="0" smtClean="0"/>
              <a:t>	2 </a:t>
            </a:r>
            <a:r>
              <a:rPr lang="en-US" sz="1200" dirty="0"/>
              <a:t>= DGPS </a:t>
            </a:r>
            <a:r>
              <a:rPr lang="en-US" sz="1200" dirty="0" smtClean="0"/>
              <a:t>fix</a:t>
            </a:r>
          </a:p>
          <a:p>
            <a:r>
              <a:rPr lang="en-US" sz="1200" dirty="0" smtClean="0"/>
              <a:t>	3 </a:t>
            </a:r>
            <a:r>
              <a:rPr lang="en-US" sz="1200" dirty="0"/>
              <a:t>= PPS </a:t>
            </a:r>
            <a:r>
              <a:rPr lang="en-US" sz="1200" dirty="0" smtClean="0"/>
              <a:t>fix</a:t>
            </a:r>
          </a:p>
          <a:p>
            <a:r>
              <a:rPr lang="en-US" sz="1200" dirty="0" smtClean="0"/>
              <a:t>	4 </a:t>
            </a:r>
            <a:r>
              <a:rPr lang="en-US" sz="1200" dirty="0"/>
              <a:t>= Real Time </a:t>
            </a:r>
            <a:r>
              <a:rPr lang="en-US" sz="1200" dirty="0" smtClean="0"/>
              <a:t>Kinematic</a:t>
            </a:r>
          </a:p>
          <a:p>
            <a:r>
              <a:rPr lang="en-US" sz="1200" dirty="0" smtClean="0"/>
              <a:t>	5 </a:t>
            </a:r>
            <a:r>
              <a:rPr lang="en-US" sz="1200" dirty="0"/>
              <a:t>= Float RTK</a:t>
            </a:r>
          </a:p>
          <a:p>
            <a:r>
              <a:rPr lang="en-US" sz="1200" dirty="0" smtClean="0"/>
              <a:t>	6 </a:t>
            </a:r>
            <a:r>
              <a:rPr lang="en-US" sz="1200" dirty="0"/>
              <a:t>= estimated (dead reckoning)</a:t>
            </a:r>
          </a:p>
          <a:p>
            <a:r>
              <a:rPr lang="en-US" sz="1200" dirty="0" smtClean="0"/>
              <a:t>	7 </a:t>
            </a:r>
            <a:r>
              <a:rPr lang="en-US" sz="1200" dirty="0"/>
              <a:t>= Manual input mode</a:t>
            </a:r>
          </a:p>
          <a:p>
            <a:r>
              <a:rPr lang="en-US" sz="1200" dirty="0" smtClean="0"/>
              <a:t>	8 </a:t>
            </a:r>
            <a:r>
              <a:rPr lang="en-US" sz="1200" dirty="0"/>
              <a:t>= Simulation mode</a:t>
            </a:r>
          </a:p>
          <a:p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620000" y="4611469"/>
            <a:ext cx="1409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time in seconds since last DGPS </a:t>
            </a:r>
            <a:r>
              <a:rPr lang="en-US" sz="1200" dirty="0" smtClean="0"/>
              <a:t>update &amp; DGPS ID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57" idx="0"/>
          </p:cNvCxnSpPr>
          <p:nvPr/>
        </p:nvCxnSpPr>
        <p:spPr>
          <a:xfrm flipH="1" flipV="1">
            <a:off x="7532914" y="2671469"/>
            <a:ext cx="791936" cy="194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Ham </a:t>
            </a:r>
            <a:r>
              <a:rPr lang="en-US" dirty="0"/>
              <a:t>R</a:t>
            </a:r>
            <a:r>
              <a:rPr lang="en-US" dirty="0" smtClean="0"/>
              <a:t>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Electromagnetic waves</a:t>
            </a:r>
          </a:p>
          <a:p>
            <a:r>
              <a:rPr lang="en-US" sz="2400" dirty="0" smtClean="0"/>
              <a:t>Transmitting: signal “vibrates” antenna electrons at </a:t>
            </a:r>
            <a:r>
              <a:rPr lang="en-US" sz="2400" dirty="0" err="1" smtClean="0"/>
              <a:t>freq</a:t>
            </a:r>
            <a:endParaRPr lang="en-US" sz="2400" dirty="0" smtClean="0"/>
          </a:p>
          <a:p>
            <a:r>
              <a:rPr lang="en-US" sz="2400" dirty="0" smtClean="0"/>
              <a:t>Receiving: wave “vibrates” antenna electrons in sync (</a:t>
            </a:r>
            <a:r>
              <a:rPr lang="en-US" sz="2400" dirty="0" err="1" smtClean="0"/>
              <a:t>freq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4" name="Picture 3" descr="HRLM3_02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746292"/>
            <a:ext cx="7005388" cy="2052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8351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ARRL presentation Module 2-6</a:t>
            </a:r>
            <a:r>
              <a:rPr lang="en-US" baseline="30000" dirty="0" smtClean="0"/>
              <a:t>th</a:t>
            </a:r>
            <a:r>
              <a:rPr lang="en-US" dirty="0" smtClean="0"/>
              <a:t> Ed-V2.1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Ground Antenna:  Yagi (23 element)</a:t>
            </a:r>
          </a:p>
          <a:p>
            <a:r>
              <a:rPr lang="en-US" sz="2400" dirty="0" smtClean="0"/>
              <a:t>Satellite Antenna: Monopole</a:t>
            </a:r>
          </a:p>
          <a:p>
            <a:r>
              <a:rPr lang="en-US" sz="2400" dirty="0" smtClean="0"/>
              <a:t>Frequency:  437.645 MHz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Users\Deborah\Downloads\WP_20170403_11_51_56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3" t="29196" r="26513" b="20215"/>
          <a:stretch/>
        </p:blipFill>
        <p:spPr bwMode="auto">
          <a:xfrm>
            <a:off x="857534" y="3276600"/>
            <a:ext cx="3333466" cy="30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borah\Downloads\WP_20170306_19_21_20_P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t="12763" r="18757" b="6924"/>
          <a:stretch/>
        </p:blipFill>
        <p:spPr bwMode="auto">
          <a:xfrm rot="5400000">
            <a:off x="5091525" y="3281376"/>
            <a:ext cx="3117831" cy="30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Setup, cont’d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8" r="11490" b="11348"/>
          <a:stretch/>
        </p:blipFill>
        <p:spPr>
          <a:xfrm>
            <a:off x="685070" y="2133600"/>
            <a:ext cx="7794739" cy="35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492</Words>
  <Application>Microsoft Office PowerPoint</Application>
  <PresentationFormat>On-screen Show (4:3)</PresentationFormat>
  <Paragraphs>143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EagleSat-I Refining Orbit Propagation Model of Small Satellites using Cube Satellite and Amateur Radio</vt:lpstr>
      <vt:lpstr>Overview</vt:lpstr>
      <vt:lpstr>Mission Statement</vt:lpstr>
      <vt:lpstr>Structure</vt:lpstr>
      <vt:lpstr>Orbital Data: RMC String</vt:lpstr>
      <vt:lpstr>Orbital Data: GGA String</vt:lpstr>
      <vt:lpstr>Background: Ham Radio</vt:lpstr>
      <vt:lpstr>Our Setup</vt:lpstr>
      <vt:lpstr>Our Setup, cont’d</vt:lpstr>
      <vt:lpstr>Our Setup: Transmitting</vt:lpstr>
      <vt:lpstr>Our Setup: Receiving</vt:lpstr>
      <vt:lpstr>Predictions</vt:lpstr>
      <vt:lpstr>Acknowledgements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Data of EagleSat-1  using Amateur Radio</dc:title>
  <dc:creator>Deborah Jackson</dc:creator>
  <cp:lastModifiedBy>Deborah Jackson</cp:lastModifiedBy>
  <cp:revision>75</cp:revision>
  <dcterms:created xsi:type="dcterms:W3CDTF">2017-02-28T17:49:23Z</dcterms:created>
  <dcterms:modified xsi:type="dcterms:W3CDTF">2017-04-07T16:29:32Z</dcterms:modified>
</cp:coreProperties>
</file>